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0" r:id="rId2"/>
    <p:sldId id="318" r:id="rId3"/>
    <p:sldId id="319" r:id="rId4"/>
    <p:sldId id="320" r:id="rId5"/>
    <p:sldId id="349" r:id="rId6"/>
    <p:sldId id="321" r:id="rId7"/>
    <p:sldId id="353" r:id="rId8"/>
    <p:sldId id="352" r:id="rId9"/>
    <p:sldId id="305" r:id="rId10"/>
    <p:sldId id="323" r:id="rId11"/>
    <p:sldId id="324" r:id="rId12"/>
    <p:sldId id="325" r:id="rId13"/>
    <p:sldId id="326" r:id="rId14"/>
    <p:sldId id="328" r:id="rId15"/>
    <p:sldId id="330" r:id="rId16"/>
    <p:sldId id="351" r:id="rId17"/>
    <p:sldId id="333" r:id="rId18"/>
    <p:sldId id="327" r:id="rId19"/>
    <p:sldId id="329" r:id="rId20"/>
    <p:sldId id="331" r:id="rId21"/>
    <p:sldId id="334" r:id="rId22"/>
    <p:sldId id="357" r:id="rId23"/>
    <p:sldId id="335" r:id="rId24"/>
    <p:sldId id="343" r:id="rId25"/>
    <p:sldId id="336" r:id="rId26"/>
    <p:sldId id="344" r:id="rId27"/>
    <p:sldId id="337" r:id="rId28"/>
    <p:sldId id="345" r:id="rId29"/>
    <p:sldId id="340" r:id="rId30"/>
    <p:sldId id="341" r:id="rId31"/>
    <p:sldId id="338" r:id="rId32"/>
    <p:sldId id="356" r:id="rId33"/>
    <p:sldId id="355" r:id="rId34"/>
    <p:sldId id="359" r:id="rId35"/>
    <p:sldId id="358" r:id="rId36"/>
    <p:sldId id="346" r:id="rId37"/>
    <p:sldId id="347" r:id="rId38"/>
    <p:sldId id="348" r:id="rId39"/>
    <p:sldId id="350" r:id="rId40"/>
    <p:sldId id="317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A4A3A4"/>
          </p15:clr>
        </p15:guide>
        <p15:guide id="2" pos="28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47916"/>
    <a:srgbClr val="FF0066"/>
    <a:srgbClr val="FF0000"/>
    <a:srgbClr val="00FFFF"/>
    <a:srgbClr val="66FF66"/>
    <a:srgbClr val="00FFCC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10" d="100"/>
          <a:sy n="110" d="100"/>
        </p:scale>
        <p:origin x="924" y="102"/>
      </p:cViewPr>
      <p:guideLst>
        <p:guide orient="horz" pos="2129"/>
        <p:guide pos="28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AB93B-D991-49F4-9C54-B54F05E57913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EB80B-80CB-4DA0-816A-FA4CA3FE9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0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3D10F-5F5C-4C38-ABF1-6750236C5F4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60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DB309-313E-48CF-94D2-A0AB1279867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665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72A28-83DE-4EE0-A480-C34B07C59A97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29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F6448-DBB8-424F-8310-E5D8DD03863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85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E246C-33A5-4B4F-8330-039E407D8D5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27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BF20B-D4B2-4DAF-A17B-94AA3AF8CF6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57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C353B-6F5F-415B-AF51-1580B5F028E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10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BF225-7B06-47E5-81F7-067E8942B26F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50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E6338-7B3D-48BC-AB32-9558AA6AA88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56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8CEC3-9029-49B5-B252-F3870BA83A3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201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6157D-4605-4078-9448-72CBF0EC6263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6811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fld id="{8A9DA5BF-9C2D-47BC-938B-A5E0DC9B01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aoshuai@ict.ac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iki/%E8%AF%8A%E6%96%AD" TargetMode="External"/><Relationship Id="rId13" Type="http://schemas.openxmlformats.org/officeDocument/2006/relationships/hyperlink" Target="http://zh.wikipedia.org/wiki/%E6%89%8B%E5%86%99%E8%AF%86%E5%88%AB" TargetMode="External"/><Relationship Id="rId18" Type="http://schemas.openxmlformats.org/officeDocument/2006/relationships/image" Target="../media/image4.png"/><Relationship Id="rId3" Type="http://schemas.openxmlformats.org/officeDocument/2006/relationships/hyperlink" Target="http://zh.wikipedia.org/wiki/%E6%95%B0%E6%8D%AE%E6%8C%96%E6%8E%98" TargetMode="External"/><Relationship Id="rId7" Type="http://schemas.openxmlformats.org/officeDocument/2006/relationships/hyperlink" Target="http://zh.wikipedia.org/wiki/%E6%90%9C%E7%B4%A2%E5%BC%95%E6%93%8E" TargetMode="External"/><Relationship Id="rId12" Type="http://schemas.openxmlformats.org/officeDocument/2006/relationships/hyperlink" Target="http://zh.wikipedia.org/wiki/%E8%AF%AD%E9%9F%B3%E8%AF%86%E5%88%AB" TargetMode="External"/><Relationship Id="rId17" Type="http://schemas.openxmlformats.org/officeDocument/2006/relationships/image" Target="../media/image3.png"/><Relationship Id="rId2" Type="http://schemas.openxmlformats.org/officeDocument/2006/relationships/image" Target="../media/image1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zh.wikipedia.org/wiki/%E7%94%9F%E7%89%A9%E7%89%B9%E5%BE%81%E8%AF%86%E5%88%AB" TargetMode="External"/><Relationship Id="rId11" Type="http://schemas.openxmlformats.org/officeDocument/2006/relationships/hyperlink" Target="http://zh.wikipedia.org/wiki/DNA%E5%BA%8F%E5%88%97" TargetMode="External"/><Relationship Id="rId5" Type="http://schemas.openxmlformats.org/officeDocument/2006/relationships/hyperlink" Target="http://zh.wikipedia.org/wiki/%E8%87%AA%E7%84%B6%E8%AF%AD%E8%A8%80%E5%A4%84%E7%90%86" TargetMode="External"/><Relationship Id="rId15" Type="http://schemas.openxmlformats.org/officeDocument/2006/relationships/hyperlink" Target="http://zh.wikipedia.org/wiki/%E6%9C%BA%E5%99%A8%E4%BA%BA" TargetMode="External"/><Relationship Id="rId10" Type="http://schemas.openxmlformats.org/officeDocument/2006/relationships/hyperlink" Target="http://zh.wikipedia.org/wiki/%E8%AD%89%E5%88%B8%E5%B8%82%E5%A0%B4" TargetMode="External"/><Relationship Id="rId4" Type="http://schemas.openxmlformats.org/officeDocument/2006/relationships/hyperlink" Target="http://zh.wikipedia.org/wiki/%E8%AE%A1%E7%AE%97%E6%9C%BA%E8%A7%86%E8%A7%89" TargetMode="External"/><Relationship Id="rId9" Type="http://schemas.openxmlformats.org/officeDocument/2006/relationships/hyperlink" Target="http://zh.wikipedia.org/w/index.php?title=%E4%BF%A1%E7%94%A8%E5%8D%A1%E6%AC%BA%E8%AF%88&amp;action=edit&amp;redlink=1" TargetMode="External"/><Relationship Id="rId14" Type="http://schemas.openxmlformats.org/officeDocument/2006/relationships/hyperlink" Target="http://zh.wikipedia.org/wiki/%E6%88%98%E7%95%A5%E6%B8%B8%E6%88%8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44880" y="2420888"/>
            <a:ext cx="81470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8000" b="1" spc="50" dirty="0" smtClean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机器学习概述</a:t>
            </a:r>
            <a:endParaRPr lang="zh-CN" altLang="en-US" sz="8000" b="1" spc="50" dirty="0">
              <a:ln w="11430"/>
              <a:solidFill>
                <a:srgbClr val="F47916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5736" y="407707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hlinkClick r:id="rId3"/>
              </a:rPr>
              <a:t>jiaoshuai@ict.ac.cn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04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4247098" y="3265309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264043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>
            <a:off x="3689543" y="2929875"/>
            <a:ext cx="557555" cy="62487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191683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2465410" y="325823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肘形连接符 31"/>
          <p:cNvCxnSpPr>
            <a:stCxn id="29" idx="3"/>
            <a:endCxn id="19" idx="1"/>
          </p:cNvCxnSpPr>
          <p:nvPr/>
        </p:nvCxnSpPr>
        <p:spPr bwMode="auto">
          <a:xfrm>
            <a:off x="3689543" y="3547680"/>
            <a:ext cx="557555" cy="707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2463585" y="388202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>
            <a:stCxn id="33" idx="3"/>
            <a:endCxn id="19" idx="1"/>
          </p:cNvCxnSpPr>
          <p:nvPr/>
        </p:nvCxnSpPr>
        <p:spPr bwMode="auto">
          <a:xfrm flipV="1">
            <a:off x="3687718" y="3554750"/>
            <a:ext cx="559380" cy="61671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 bwMode="auto">
          <a:xfrm>
            <a:off x="591376" y="264043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591376" y="328368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591375" y="39269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6386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740350" y="32653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738180" y="38793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192708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609" y="2644818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7273609" y="3261202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7273864" y="3879374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67378" y="2934259"/>
            <a:ext cx="506231" cy="620491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19" idx="3"/>
            <a:endCxn id="51" idx="1"/>
          </p:cNvCxnSpPr>
          <p:nvPr/>
        </p:nvCxnSpPr>
        <p:spPr bwMode="auto">
          <a:xfrm flipV="1">
            <a:off x="6767378" y="3550643"/>
            <a:ext cx="506231" cy="4107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19" idx="3"/>
            <a:endCxn id="56" idx="1"/>
          </p:cNvCxnSpPr>
          <p:nvPr/>
        </p:nvCxnSpPr>
        <p:spPr bwMode="auto">
          <a:xfrm>
            <a:off x="6767378" y="3554750"/>
            <a:ext cx="506486" cy="61406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850150" y="6079138"/>
            <a:ext cx="351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监督学习算法：预测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68066"/>
              </p:ext>
            </p:extLst>
          </p:nvPr>
        </p:nvGraphicFramePr>
        <p:xfrm>
          <a:off x="792492" y="4572839"/>
          <a:ext cx="2857500" cy="12496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身高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发长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抽烟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1.66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0cm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是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1.76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5.1cm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1.55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14.4cm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89474"/>
              </p:ext>
            </p:extLst>
          </p:nvPr>
        </p:nvGraphicFramePr>
        <p:xfrm>
          <a:off x="7452320" y="4569506"/>
          <a:ext cx="952500" cy="1249680"/>
        </p:xfrm>
        <a:graphic>
          <a:graphicData uri="http://schemas.openxmlformats.org/drawingml/2006/table">
            <a:tbl>
              <a:tblPr/>
              <a:tblGrid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性别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1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4221436" y="2998692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统计分类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 flipV="1">
            <a:off x="3689543" y="3288133"/>
            <a:ext cx="531893" cy="178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227687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591376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9986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228712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864" y="3032214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41716" y="3287603"/>
            <a:ext cx="532148" cy="53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181060" y="607913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监督学习算法：分类？回归？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221436" y="3734461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2465410" y="373624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36" idx="3"/>
            <a:endCxn id="35" idx="1"/>
          </p:cNvCxnSpPr>
          <p:nvPr/>
        </p:nvCxnSpPr>
        <p:spPr bwMode="auto">
          <a:xfrm flipV="1">
            <a:off x="3689543" y="4023902"/>
            <a:ext cx="531893" cy="1782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591376" y="373624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60237" y="373446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7" name="圆角矩形 46"/>
          <p:cNvSpPr/>
          <p:nvPr/>
        </p:nvSpPr>
        <p:spPr bwMode="auto">
          <a:xfrm>
            <a:off x="7273864" y="3764714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35" idx="3"/>
            <a:endCxn id="47" idx="1"/>
          </p:cNvCxnSpPr>
          <p:nvPr/>
        </p:nvCxnSpPr>
        <p:spPr bwMode="auto">
          <a:xfrm flipV="1">
            <a:off x="6741716" y="4020103"/>
            <a:ext cx="532148" cy="379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 bwMode="auto">
          <a:xfrm>
            <a:off x="4999114" y="5013176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2976677" y="5018688"/>
            <a:ext cx="1229070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连续值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左右箭头 16"/>
          <p:cNvSpPr/>
          <p:nvPr/>
        </p:nvSpPr>
        <p:spPr bwMode="auto">
          <a:xfrm>
            <a:off x="4355175" y="5189344"/>
            <a:ext cx="494511" cy="144016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5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39" y="3698989"/>
            <a:ext cx="2718741" cy="2021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40" y="1532114"/>
            <a:ext cx="2718741" cy="1808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083" y="3704882"/>
            <a:ext cx="2400427" cy="2021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圆角矩形 26"/>
          <p:cNvSpPr/>
          <p:nvPr/>
        </p:nvSpPr>
        <p:spPr bwMode="auto">
          <a:xfrm>
            <a:off x="2312268" y="3065421"/>
            <a:ext cx="154263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306963" y="5437004"/>
            <a:ext cx="154263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2312267" y="5437004"/>
            <a:ext cx="1542635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37814" y="60791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974" y="1532114"/>
            <a:ext cx="2433536" cy="1849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圆角矩形 33"/>
          <p:cNvSpPr/>
          <p:nvPr/>
        </p:nvSpPr>
        <p:spPr bwMode="auto">
          <a:xfrm>
            <a:off x="5108198" y="3065421"/>
            <a:ext cx="1940164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83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402" y="2573912"/>
            <a:ext cx="2927826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圆角矩形 29"/>
          <p:cNvSpPr/>
          <p:nvPr/>
        </p:nvSpPr>
        <p:spPr bwMode="auto">
          <a:xfrm>
            <a:off x="3799544" y="4196398"/>
            <a:ext cx="166561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40" y="2577807"/>
            <a:ext cx="2579632" cy="1947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3437814" y="607913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686705" y="4196398"/>
            <a:ext cx="174515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51" y="2573912"/>
            <a:ext cx="2582039" cy="1966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圆角矩形 15"/>
          <p:cNvSpPr/>
          <p:nvPr/>
        </p:nvSpPr>
        <p:spPr bwMode="auto">
          <a:xfrm>
            <a:off x="968525" y="4201366"/>
            <a:ext cx="1542634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2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796894" y="60791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算法优化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36912"/>
            <a:ext cx="3181706" cy="1968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圆角矩形 15"/>
          <p:cNvSpPr/>
          <p:nvPr/>
        </p:nvSpPr>
        <p:spPr bwMode="auto">
          <a:xfrm>
            <a:off x="1531590" y="4316152"/>
            <a:ext cx="2061726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636911"/>
            <a:ext cx="3424448" cy="1968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圆角矩形 8"/>
          <p:cNvSpPr/>
          <p:nvPr/>
        </p:nvSpPr>
        <p:spPr bwMode="auto">
          <a:xfrm>
            <a:off x="5420396" y="4321323"/>
            <a:ext cx="2061726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72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 bwMode="auto">
          <a:xfrm>
            <a:off x="226474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监督学习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458419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71293" y="2204864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2249273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3338319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593038" y="4031238"/>
            <a:ext cx="1048674" cy="408623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675578" y="4031238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6" idx="2"/>
            <a:endCxn id="27" idx="0"/>
          </p:cNvCxnSpPr>
          <p:nvPr/>
        </p:nvCxnSpPr>
        <p:spPr bwMode="auto">
          <a:xfrm rot="5400000">
            <a:off x="3750859" y="2341748"/>
            <a:ext cx="338576" cy="122257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2"/>
            <a:endCxn id="8" idx="0"/>
          </p:cNvCxnSpPr>
          <p:nvPr/>
        </p:nvCxnSpPr>
        <p:spPr bwMode="auto">
          <a:xfrm rot="16200000" flipH="1">
            <a:off x="4910583" y="2404595"/>
            <a:ext cx="338576" cy="10968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8" idx="2"/>
            <a:endCxn id="21" idx="0"/>
          </p:cNvCxnSpPr>
          <p:nvPr/>
        </p:nvCxnSpPr>
        <p:spPr bwMode="auto">
          <a:xfrm rot="5400000">
            <a:off x="5207826" y="3610754"/>
            <a:ext cx="330034" cy="51093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8" idx="2"/>
            <a:endCxn id="22" idx="0"/>
          </p:cNvCxnSpPr>
          <p:nvPr/>
        </p:nvCxnSpPr>
        <p:spPr bwMode="auto">
          <a:xfrm rot="16200000" flipH="1">
            <a:off x="5749095" y="3580418"/>
            <a:ext cx="330034" cy="57160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7" idx="2"/>
            <a:endCxn id="17" idx="0"/>
          </p:cNvCxnSpPr>
          <p:nvPr/>
        </p:nvCxnSpPr>
        <p:spPr bwMode="auto">
          <a:xfrm rot="5400000">
            <a:off x="2876218" y="3598596"/>
            <a:ext cx="330035" cy="5352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7" idx="2"/>
            <a:endCxn id="18" idx="0"/>
          </p:cNvCxnSpPr>
          <p:nvPr/>
        </p:nvCxnSpPr>
        <p:spPr bwMode="auto">
          <a:xfrm rot="16200000" flipH="1">
            <a:off x="3420741" y="3589323"/>
            <a:ext cx="330035" cy="5537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078741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机器学习算法分类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1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708" y="1844824"/>
            <a:ext cx="2135260" cy="185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814428"/>
            <a:ext cx="2054926" cy="187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708" y="3834710"/>
            <a:ext cx="2135260" cy="1819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3824067"/>
            <a:ext cx="2054927" cy="1830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文本框 23"/>
          <p:cNvSpPr txBox="1"/>
          <p:nvPr/>
        </p:nvSpPr>
        <p:spPr>
          <a:xfrm>
            <a:off x="2724315" y="6079138"/>
            <a:ext cx="376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无监督学习算法：聚类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2360597" y="607913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无监督学习算法：关联规则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95550"/>
              </p:ext>
            </p:extLst>
          </p:nvPr>
        </p:nvGraphicFramePr>
        <p:xfrm>
          <a:off x="4781486" y="2600793"/>
          <a:ext cx="3810000" cy="218694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刮风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降温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降雨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冰雹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>
                            <a:tint val="66000"/>
                            <a:satMod val="160000"/>
                          </a:srgbClr>
                        </a:gs>
                        <a:gs pos="50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12261"/>
              </p:ext>
            </p:extLst>
          </p:nvPr>
        </p:nvGraphicFramePr>
        <p:xfrm>
          <a:off x="611560" y="2610212"/>
          <a:ext cx="3810000" cy="218694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刮风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降温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降雨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冰雹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" name="圆角矩形 9"/>
          <p:cNvSpPr/>
          <p:nvPr/>
        </p:nvSpPr>
        <p:spPr bwMode="auto">
          <a:xfrm>
            <a:off x="1691680" y="4365104"/>
            <a:ext cx="1611567" cy="91940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统计分类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868144" y="4365104"/>
            <a:ext cx="1611567" cy="91940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关联规则</a:t>
            </a:r>
          </a:p>
        </p:txBody>
      </p:sp>
    </p:spTree>
    <p:extLst>
      <p:ext uri="{BB962C8B-B14F-4D97-AF65-F5344CB8AC3E}">
        <p14:creationId xmlns:p14="http://schemas.microsoft.com/office/powerpoint/2010/main" val="20658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 bwMode="auto">
          <a:xfrm>
            <a:off x="5148065" y="3642011"/>
            <a:ext cx="2878494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845635" y="302799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肘形连接符 27"/>
          <p:cNvCxnSpPr>
            <a:stCxn id="23" idx="3"/>
            <a:endCxn id="22" idx="1"/>
          </p:cNvCxnSpPr>
          <p:nvPr/>
        </p:nvCxnSpPr>
        <p:spPr bwMode="auto">
          <a:xfrm>
            <a:off x="4069768" y="3317431"/>
            <a:ext cx="1078297" cy="61402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971601" y="2304388"/>
            <a:ext cx="309634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2845635" y="3645795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肘形连接符 48"/>
          <p:cNvCxnSpPr>
            <a:stCxn id="45" idx="3"/>
            <a:endCxn id="22" idx="1"/>
          </p:cNvCxnSpPr>
          <p:nvPr/>
        </p:nvCxnSpPr>
        <p:spPr bwMode="auto">
          <a:xfrm flipV="1">
            <a:off x="4069768" y="3931452"/>
            <a:ext cx="1078297" cy="378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 bwMode="auto">
          <a:xfrm>
            <a:off x="2843810" y="426957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肘形连接符 54"/>
          <p:cNvCxnSpPr>
            <a:stCxn id="52" idx="3"/>
            <a:endCxn id="22" idx="1"/>
          </p:cNvCxnSpPr>
          <p:nvPr/>
        </p:nvCxnSpPr>
        <p:spPr bwMode="auto">
          <a:xfrm flipV="1">
            <a:off x="4067943" y="3931452"/>
            <a:ext cx="1080122" cy="62756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971601" y="302799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971601" y="367123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971600" y="4314482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140462" y="30262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4" name="文本框 63"/>
          <p:cNvSpPr txBox="1"/>
          <p:nvPr/>
        </p:nvSpPr>
        <p:spPr>
          <a:xfrm>
            <a:off x="2120575" y="36528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118405" y="426693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216100" y="6079138"/>
            <a:ext cx="4782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无监督学习算法：训练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8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4247098" y="3625349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465410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20" idx="3"/>
            <a:endCxn id="19" idx="1"/>
          </p:cNvCxnSpPr>
          <p:nvPr/>
        </p:nvCxnSpPr>
        <p:spPr bwMode="auto">
          <a:xfrm>
            <a:off x="3689543" y="3289915"/>
            <a:ext cx="557555" cy="62487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 bwMode="auto">
          <a:xfrm>
            <a:off x="591376" y="2276872"/>
            <a:ext cx="309816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2465410" y="3618279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肘形连接符 31"/>
          <p:cNvCxnSpPr>
            <a:stCxn id="29" idx="3"/>
            <a:endCxn id="19" idx="1"/>
          </p:cNvCxnSpPr>
          <p:nvPr/>
        </p:nvCxnSpPr>
        <p:spPr bwMode="auto">
          <a:xfrm>
            <a:off x="3689543" y="3907720"/>
            <a:ext cx="557555" cy="707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 bwMode="auto">
          <a:xfrm>
            <a:off x="2463585" y="4242063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肘形连接符 36"/>
          <p:cNvCxnSpPr>
            <a:stCxn id="33" idx="3"/>
            <a:endCxn id="19" idx="1"/>
          </p:cNvCxnSpPr>
          <p:nvPr/>
        </p:nvCxnSpPr>
        <p:spPr bwMode="auto">
          <a:xfrm flipV="1">
            <a:off x="3687718" y="3914790"/>
            <a:ext cx="559380" cy="61671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 bwMode="auto">
          <a:xfrm>
            <a:off x="591376" y="3000474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591376" y="3643720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591375" y="428696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760237" y="29986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740350" y="36253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1738180" y="42394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48" name="圆角矩形 47"/>
          <p:cNvSpPr/>
          <p:nvPr/>
        </p:nvSpPr>
        <p:spPr bwMode="auto">
          <a:xfrm>
            <a:off x="7273864" y="2287122"/>
            <a:ext cx="1228815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7273609" y="3004858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7273609" y="3621242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7273864" y="4239414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50" idx="1"/>
          </p:cNvCxnSpPr>
          <p:nvPr/>
        </p:nvCxnSpPr>
        <p:spPr bwMode="auto">
          <a:xfrm flipV="1">
            <a:off x="6767378" y="3294299"/>
            <a:ext cx="506231" cy="620491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19" idx="3"/>
            <a:endCxn id="51" idx="1"/>
          </p:cNvCxnSpPr>
          <p:nvPr/>
        </p:nvCxnSpPr>
        <p:spPr bwMode="auto">
          <a:xfrm flipV="1">
            <a:off x="6767378" y="3910683"/>
            <a:ext cx="506231" cy="4107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19" idx="3"/>
            <a:endCxn id="56" idx="1"/>
          </p:cNvCxnSpPr>
          <p:nvPr/>
        </p:nvCxnSpPr>
        <p:spPr bwMode="auto">
          <a:xfrm>
            <a:off x="6767378" y="3914790"/>
            <a:ext cx="506486" cy="61406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2663561" y="6079138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无监督学习算法：预测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43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7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73912"/>
            <a:ext cx="2469386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文本框 30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789979" y="4201366"/>
            <a:ext cx="1611567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27" y="2584027"/>
            <a:ext cx="2541050" cy="194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圆角矩形 29"/>
          <p:cNvSpPr/>
          <p:nvPr/>
        </p:nvSpPr>
        <p:spPr bwMode="auto">
          <a:xfrm>
            <a:off x="3689931" y="4196398"/>
            <a:ext cx="1665612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BIRCH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338" t="-4031" r="-338" b="4031"/>
          <a:stretch/>
        </p:blipFill>
        <p:spPr>
          <a:xfrm>
            <a:off x="6046564" y="2512464"/>
            <a:ext cx="2808312" cy="2018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圆角矩形 26"/>
          <p:cNvSpPr/>
          <p:nvPr/>
        </p:nvSpPr>
        <p:spPr bwMode="auto">
          <a:xfrm>
            <a:off x="6577092" y="4196398"/>
            <a:ext cx="1745157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Apriori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406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8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1475656" y="3143207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（变体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高级）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1475656" y="2439320"/>
            <a:ext cx="3024336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1475656" y="4245806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程序实践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（样本优化）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5302325" y="243932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容易理解的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算法逻辑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310943" y="339344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核心的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数学原理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302325" y="4340756"/>
            <a:ext cx="2285393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306449" y="488562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主要应用方向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475656" y="1871441"/>
            <a:ext cx="3024336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学习内容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310943" y="1844824"/>
            <a:ext cx="2285393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讲课要求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9214" y="607913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学习内容和讲课要求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302325" y="543049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452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2704223" y="146895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000509" y="168999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15993" y="172390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15992" y="20839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15991" y="24439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852452" y="168347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317677" y="168999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7140356" y="1596926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3990867" y="134076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15995" y="134079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4083984" y="3211881"/>
            <a:ext cx="751174" cy="272944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2051720" y="193717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3347864" y="192896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6444208" y="1928960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1" name="右箭头 120"/>
          <p:cNvSpPr/>
          <p:nvPr/>
        </p:nvSpPr>
        <p:spPr bwMode="auto">
          <a:xfrm>
            <a:off x="134222" y="4237095"/>
            <a:ext cx="404968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2" name="右箭头 121"/>
          <p:cNvSpPr/>
          <p:nvPr/>
        </p:nvSpPr>
        <p:spPr bwMode="auto">
          <a:xfrm>
            <a:off x="7798685" y="192030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018836" y="342900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27" name="右箭头 126"/>
          <p:cNvSpPr/>
          <p:nvPr/>
        </p:nvSpPr>
        <p:spPr bwMode="auto">
          <a:xfrm>
            <a:off x="3006780" y="494116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128" name="右箭头 127"/>
          <p:cNvSpPr/>
          <p:nvPr/>
        </p:nvSpPr>
        <p:spPr bwMode="auto">
          <a:xfrm>
            <a:off x="4978555" y="493886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  <p:sp>
        <p:nvSpPr>
          <p:cNvPr id="154" name="圆角矩形 153"/>
          <p:cNvSpPr/>
          <p:nvPr/>
        </p:nvSpPr>
        <p:spPr bwMode="auto">
          <a:xfrm>
            <a:off x="6058723" y="4503574"/>
            <a:ext cx="10360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 bwMode="auto">
          <a:xfrm>
            <a:off x="7804066" y="4959828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156" name="右箭头 155"/>
          <p:cNvSpPr/>
          <p:nvPr/>
        </p:nvSpPr>
        <p:spPr bwMode="auto">
          <a:xfrm>
            <a:off x="7183802" y="5145079"/>
            <a:ext cx="491309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5616216" y="171422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3992235" y="20460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4844178" y="20395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5309403" y="20460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5607942" y="20702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3992235" y="240454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4844178" y="239803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5309403" y="240454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5607942" y="242877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15995" y="334617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467938" y="333966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933163" y="334617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06353" y="299695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231702" y="337040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07721" y="370222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459664" y="369570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924889" y="370222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223428" y="372644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07721" y="4060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459664" y="4054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924889" y="4060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223428" y="40849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595650" y="4858347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1447593" y="4851831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912818" y="4858347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586008" y="4509120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2211357" y="4882576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587376" y="52143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1439319" y="52078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1904544" y="52143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2203083" y="52386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587376" y="557290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圆角矩形 195"/>
          <p:cNvSpPr/>
          <p:nvPr/>
        </p:nvSpPr>
        <p:spPr bwMode="auto">
          <a:xfrm>
            <a:off x="1439319" y="556638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圆角矩形 196"/>
          <p:cNvSpPr/>
          <p:nvPr/>
        </p:nvSpPr>
        <p:spPr bwMode="auto">
          <a:xfrm>
            <a:off x="1904544" y="557290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2203083" y="559712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6074383" y="4882535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圆角矩形 199"/>
          <p:cNvSpPr/>
          <p:nvPr/>
        </p:nvSpPr>
        <p:spPr bwMode="auto">
          <a:xfrm>
            <a:off x="6066109" y="5238576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6066109" y="5597088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078746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机器学习实施过程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8357725" y="4959827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22039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/>
          <p:cNvSpPr txBox="1"/>
          <p:nvPr/>
        </p:nvSpPr>
        <p:spPr>
          <a:xfrm>
            <a:off x="896509" y="4357140"/>
            <a:ext cx="7673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特征不显著怎么办？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人脑战胜电脑，分析并提取出样本的数据特征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0713"/>
              </p:ext>
            </p:extLst>
          </p:nvPr>
        </p:nvGraphicFramePr>
        <p:xfrm>
          <a:off x="2678906" y="2132856"/>
          <a:ext cx="3810000" cy="19735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时间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收藏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3347864" y="220089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5795016" y="242193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259634" y="24558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1259633" y="28158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1259632" y="317592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646959" y="241541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7112184" y="242193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5785374" y="207270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1259636" y="207273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右箭头 5"/>
          <p:cNvSpPr/>
          <p:nvPr/>
        </p:nvSpPr>
        <p:spPr bwMode="auto">
          <a:xfrm>
            <a:off x="2735617" y="266911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5142371" y="266090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7410723" y="244616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5786742" y="277797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6638685" y="277146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7103910" y="277797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7402449" y="280220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5786742" y="31364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6638685" y="31299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7103910" y="31364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7402449" y="31607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803301" y="6079138"/>
            <a:ext cx="1608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特征提取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209449" y="2207030"/>
            <a:ext cx="1201986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209449" y="2629984"/>
            <a:ext cx="790168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4209449" y="3038607"/>
            <a:ext cx="1201986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特征运算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9" idx="3"/>
            <a:endCxn id="67" idx="1"/>
          </p:cNvCxnSpPr>
          <p:nvPr/>
        </p:nvCxnSpPr>
        <p:spPr bwMode="auto">
          <a:xfrm flipV="1">
            <a:off x="3882619" y="2411342"/>
            <a:ext cx="326830" cy="412939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19" idx="3"/>
            <a:endCxn id="68" idx="1"/>
          </p:cNvCxnSpPr>
          <p:nvPr/>
        </p:nvCxnSpPr>
        <p:spPr bwMode="auto">
          <a:xfrm>
            <a:off x="3882619" y="2824281"/>
            <a:ext cx="326830" cy="1001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19" idx="3"/>
            <a:endCxn id="69" idx="1"/>
          </p:cNvCxnSpPr>
          <p:nvPr/>
        </p:nvCxnSpPr>
        <p:spPr bwMode="auto">
          <a:xfrm>
            <a:off x="3882619" y="2824281"/>
            <a:ext cx="326830" cy="418638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9" name="表格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358411"/>
              </p:ext>
            </p:extLst>
          </p:nvPr>
        </p:nvGraphicFramePr>
        <p:xfrm>
          <a:off x="826873" y="3717032"/>
          <a:ext cx="3810000" cy="19735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时间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</a:t>
                      </a:r>
                      <a:endParaRPr lang="zh-CN" altLang="en-US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收藏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月</a:t>
                      </a:r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日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表格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49550"/>
              </p:ext>
            </p:extLst>
          </p:nvPr>
        </p:nvGraphicFramePr>
        <p:xfrm>
          <a:off x="4866456" y="3717032"/>
          <a:ext cx="3810000" cy="1935480"/>
        </p:xfrm>
        <a:graphic>
          <a:graphicData uri="http://schemas.openxmlformats.org/drawingml/2006/table">
            <a:tbl>
              <a:tblPr/>
              <a:tblGrid>
                <a:gridCol w="700418"/>
                <a:gridCol w="848068"/>
                <a:gridCol w="706723"/>
                <a:gridCol w="762703"/>
                <a:gridCol w="792088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用户</a:t>
                      </a:r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商品</a:t>
                      </a:r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ID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点击次数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操作日期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购买日期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001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004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005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NULL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002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006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</a:t>
                      </a:r>
                      <a:endParaRPr lang="en-US" altLang="zh-CN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3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/>
          <p:cNvSpPr txBox="1"/>
          <p:nvPr/>
        </p:nvSpPr>
        <p:spPr>
          <a:xfrm>
            <a:off x="1948992" y="4637761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噪声太多导致算法过拟合怎么办？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预处理，过滤噪声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98568"/>
              </p:ext>
            </p:extLst>
          </p:nvPr>
        </p:nvGraphicFramePr>
        <p:xfrm>
          <a:off x="2411760" y="1719704"/>
          <a:ext cx="4437188" cy="2825492"/>
        </p:xfrm>
        <a:graphic>
          <a:graphicData uri="http://schemas.openxmlformats.org/drawingml/2006/table">
            <a:tbl>
              <a:tblPr/>
              <a:tblGrid>
                <a:gridCol w="864097"/>
                <a:gridCol w="1229682"/>
                <a:gridCol w="1173507"/>
                <a:gridCol w="1169902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年龄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肝脏大小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体重</a:t>
                      </a:r>
                      <a:endParaRPr lang="zh-CN" altLang="en-US" sz="1600" b="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肝硬化</a:t>
                      </a:r>
                      <a:endParaRPr lang="zh-CN" altLang="en-US" sz="1600" b="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60kg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34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80kg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13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43kg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46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11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75kg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是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22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63kg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29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59kg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58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71kg</a:t>
                      </a:r>
                      <a:endParaRPr lang="zh-CN" altLang="en-US" sz="16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否</a:t>
                      </a:r>
                      <a:endParaRPr lang="en-US" altLang="zh-CN" sz="1600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1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 bwMode="auto">
          <a:xfrm>
            <a:off x="531540" y="245333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1383483" y="244682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1848708" y="245333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3696889" y="3203865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521898" y="210411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3000741" y="3535899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2147247" y="247756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523266" y="280938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1375209" y="280286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1840434" y="280938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2138973" y="283360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523266" y="31678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1375209" y="31613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1840434" y="31678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2138973" y="31921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349903" y="267788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201846" y="267136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7667071" y="267788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340261" y="2328656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7965610" y="270211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341629" y="303392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7193572" y="302740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7658797" y="303392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957336" y="305815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341629" y="33924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7193572" y="33859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7658797" y="33924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7957336" y="34166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6329558" y="419005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7181501" y="418353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7646726" y="419005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6319916" y="384082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7945265" y="421428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6321284" y="45460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7173227" y="45395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7638452" y="45460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7936991" y="45703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976425" y="607913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预处理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452573" y="3767007"/>
            <a:ext cx="1172744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过滤采样</a:t>
            </a:r>
          </a:p>
        </p:txBody>
      </p:sp>
      <p:sp>
        <p:nvSpPr>
          <p:cNvPr id="68" name="圆角矩形 67"/>
          <p:cNvSpPr/>
          <p:nvPr/>
        </p:nvSpPr>
        <p:spPr bwMode="auto">
          <a:xfrm>
            <a:off x="4452789" y="3193259"/>
            <a:ext cx="1172744" cy="40862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划分集合</a:t>
            </a:r>
          </a:p>
        </p:txBody>
      </p:sp>
      <p:cxnSp>
        <p:nvCxnSpPr>
          <p:cNvPr id="69" name="肘形连接符 68"/>
          <p:cNvCxnSpPr>
            <a:stCxn id="62" idx="3"/>
            <a:endCxn id="67" idx="1"/>
          </p:cNvCxnSpPr>
          <p:nvPr/>
        </p:nvCxnSpPr>
        <p:spPr bwMode="auto">
          <a:xfrm>
            <a:off x="4231644" y="3687854"/>
            <a:ext cx="220929" cy="28346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62" idx="3"/>
            <a:endCxn id="68" idx="1"/>
          </p:cNvCxnSpPr>
          <p:nvPr/>
        </p:nvCxnSpPr>
        <p:spPr bwMode="auto">
          <a:xfrm flipV="1">
            <a:off x="4231644" y="3397571"/>
            <a:ext cx="221145" cy="29028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右箭头 74"/>
          <p:cNvSpPr/>
          <p:nvPr/>
        </p:nvSpPr>
        <p:spPr bwMode="auto">
          <a:xfrm>
            <a:off x="5745739" y="3535898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523050" y="351171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1374993" y="350520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1840218" y="351171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2138757" y="353594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514776" y="386775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1366719" y="386124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1831944" y="386775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2130483" y="389198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514776" y="422627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1366719" y="421975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1831944" y="422627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 bwMode="auto">
          <a:xfrm>
            <a:off x="2130483" y="425050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圆角矩形 91"/>
          <p:cNvSpPr/>
          <p:nvPr/>
        </p:nvSpPr>
        <p:spPr bwMode="auto">
          <a:xfrm>
            <a:off x="514776" y="455831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圆角矩形 92"/>
          <p:cNvSpPr/>
          <p:nvPr/>
        </p:nvSpPr>
        <p:spPr bwMode="auto">
          <a:xfrm>
            <a:off x="1366719" y="455179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1831944" y="455831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2130483" y="458254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514776" y="491682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1366719" y="491031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1831944" y="491682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 bwMode="auto">
          <a:xfrm>
            <a:off x="2130483" y="494105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8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/>
          <p:cNvSpPr txBox="1"/>
          <p:nvPr/>
        </p:nvSpPr>
        <p:spPr>
          <a:xfrm>
            <a:off x="2667142" y="3212976"/>
            <a:ext cx="41344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单一算法受局限怎么办？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算法迭代、融合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重新考虑新特征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3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右箭头 125"/>
          <p:cNvSpPr/>
          <p:nvPr/>
        </p:nvSpPr>
        <p:spPr bwMode="auto">
          <a:xfrm>
            <a:off x="2827614" y="2276872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73" name="圆角矩形 172"/>
          <p:cNvSpPr/>
          <p:nvPr/>
        </p:nvSpPr>
        <p:spPr bwMode="auto">
          <a:xfrm>
            <a:off x="424773" y="219405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276716" y="218753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741941" y="219405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415131" y="184482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040480" y="221828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416499" y="255009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268442" y="254357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733667" y="255009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032206" y="257432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416499" y="290860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268442" y="290208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733667" y="290860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032206" y="293283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258283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算法融合：训练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415966" y="376496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267909" y="375844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733134" y="376496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406324" y="3415735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2031673" y="378919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407692" y="412100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1259635" y="411448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圆角矩形 62"/>
          <p:cNvSpPr/>
          <p:nvPr/>
        </p:nvSpPr>
        <p:spPr bwMode="auto">
          <a:xfrm>
            <a:off x="1724860" y="412100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2023399" y="414523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 bwMode="auto">
          <a:xfrm>
            <a:off x="407692" y="447951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 bwMode="auto">
          <a:xfrm>
            <a:off x="1259635" y="447299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1724860" y="447951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2023399" y="450374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3811600" y="1962250"/>
            <a:ext cx="751174" cy="3168670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右箭头 74"/>
          <p:cNvSpPr/>
          <p:nvPr/>
        </p:nvSpPr>
        <p:spPr bwMode="auto">
          <a:xfrm>
            <a:off x="2802950" y="376287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76" name="圆角矩形 75"/>
          <p:cNvSpPr/>
          <p:nvPr/>
        </p:nvSpPr>
        <p:spPr bwMode="auto">
          <a:xfrm>
            <a:off x="5727769" y="3762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6579712" y="3756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7044937" y="3762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5718127" y="3413505"/>
            <a:ext cx="3244868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7343476" y="3786961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719495" y="411877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6571438" y="411225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7036663" y="411877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7335202" y="4143002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5719495" y="447728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6571438" y="447076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7036663" y="447728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7335202" y="4501514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8329896" y="379527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8331640" y="414300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8330147" y="450151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右箭头 96"/>
          <p:cNvSpPr/>
          <p:nvPr/>
        </p:nvSpPr>
        <p:spPr bwMode="auto">
          <a:xfrm>
            <a:off x="4623661" y="3796394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312351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7934" y="2499556"/>
            <a:ext cx="6552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是近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多年兴起的一门多领域交叉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涉及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概率论、统计学、逼近论、凸分析、算法复杂度理论等多门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学科。机器学习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理论主要是设计和分析一些让计算机可以自动“学习”的算法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。即从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数据中自动分析获得规律，并利用规律对未知数据进行预测的算法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：“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机器学习是对能通过经验自动改进的计算机算法的研究”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：“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是一种让计算机在没有事先明确地编程的情况下做出正确反应的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科学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58277" y="6079138"/>
            <a:ext cx="2698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机器学习：定义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1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文本框 201"/>
          <p:cNvSpPr txBox="1"/>
          <p:nvPr/>
        </p:nvSpPr>
        <p:spPr>
          <a:xfrm>
            <a:off x="3258283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算法融合：训练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6012399" y="2107512"/>
            <a:ext cx="751174" cy="3168670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kumimoji="0" lang="en-US" altLang="zh-CN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1515171" y="325439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2367114" y="324787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2832339" y="325439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1505529" y="2905164"/>
            <a:ext cx="3244868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3130878" y="3278620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1506897" y="36104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2358840" y="36039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圆角矩形 84"/>
          <p:cNvSpPr/>
          <p:nvPr/>
        </p:nvSpPr>
        <p:spPr bwMode="auto">
          <a:xfrm>
            <a:off x="2824065" y="36104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 bwMode="auto">
          <a:xfrm>
            <a:off x="3122604" y="3634661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 bwMode="auto">
          <a:xfrm>
            <a:off x="1506897" y="396894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2358840" y="396242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 bwMode="auto">
          <a:xfrm>
            <a:off x="2824065" y="396894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 bwMode="auto">
          <a:xfrm>
            <a:off x="3122604" y="3993173"/>
            <a:ext cx="98667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4117298" y="328693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4119042" y="36346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4117549" y="399317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4915241" y="328693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30350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 bwMode="auto">
          <a:xfrm>
            <a:off x="4847366" y="2929060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707904" y="2470332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202" name="文本框 201"/>
          <p:cNvSpPr txBox="1"/>
          <p:nvPr/>
        </p:nvSpPr>
        <p:spPr>
          <a:xfrm>
            <a:off x="3796891" y="607913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算法融合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圆角矩形 66"/>
          <p:cNvSpPr/>
          <p:nvPr/>
        </p:nvSpPr>
        <p:spPr bwMode="auto">
          <a:xfrm>
            <a:off x="4847365" y="3583657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4847366" y="4206006"/>
            <a:ext cx="1449757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6847950" y="4210462"/>
            <a:ext cx="1445181" cy="442674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18" idx="3"/>
            <a:endCxn id="69" idx="0"/>
          </p:cNvCxnSpPr>
          <p:nvPr/>
        </p:nvCxnSpPr>
        <p:spPr bwMode="auto">
          <a:xfrm>
            <a:off x="6297123" y="3150397"/>
            <a:ext cx="1273418" cy="1060065"/>
          </a:xfrm>
          <a:prstGeom prst="bent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67" idx="3"/>
            <a:endCxn id="69" idx="0"/>
          </p:cNvCxnSpPr>
          <p:nvPr/>
        </p:nvCxnSpPr>
        <p:spPr bwMode="auto">
          <a:xfrm>
            <a:off x="6297122" y="3804994"/>
            <a:ext cx="1273419" cy="405468"/>
          </a:xfrm>
          <a:prstGeom prst="bentConnector2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68" idx="3"/>
            <a:endCxn id="69" idx="1"/>
          </p:cNvCxnSpPr>
          <p:nvPr/>
        </p:nvCxnSpPr>
        <p:spPr bwMode="auto">
          <a:xfrm>
            <a:off x="6297123" y="4427343"/>
            <a:ext cx="550827" cy="4456"/>
          </a:xfrm>
          <a:prstGeom prst="bentConnector3">
            <a:avLst>
              <a:gd name="adj1" fmla="val 50000"/>
            </a:avLst>
          </a:prstGeom>
          <a:ln w="381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圆角矩形 152"/>
          <p:cNvSpPr/>
          <p:nvPr/>
        </p:nvSpPr>
        <p:spPr bwMode="auto">
          <a:xfrm>
            <a:off x="1062933" y="474111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圆角矩形 157"/>
          <p:cNvSpPr/>
          <p:nvPr/>
        </p:nvSpPr>
        <p:spPr bwMode="auto">
          <a:xfrm>
            <a:off x="1914876" y="473460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圆角矩形 158"/>
          <p:cNvSpPr/>
          <p:nvPr/>
        </p:nvSpPr>
        <p:spPr bwMode="auto">
          <a:xfrm>
            <a:off x="2380101" y="474111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圆角矩形 159"/>
          <p:cNvSpPr/>
          <p:nvPr/>
        </p:nvSpPr>
        <p:spPr bwMode="auto">
          <a:xfrm>
            <a:off x="1053291" y="439189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圆角矩形 160"/>
          <p:cNvSpPr/>
          <p:nvPr/>
        </p:nvSpPr>
        <p:spPr bwMode="auto">
          <a:xfrm>
            <a:off x="2678640" y="476534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圆角矩形 161"/>
          <p:cNvSpPr/>
          <p:nvPr/>
        </p:nvSpPr>
        <p:spPr bwMode="auto">
          <a:xfrm>
            <a:off x="1054659" y="509716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圆角矩形 162"/>
          <p:cNvSpPr/>
          <p:nvPr/>
        </p:nvSpPr>
        <p:spPr bwMode="auto">
          <a:xfrm>
            <a:off x="1906602" y="509064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圆角矩形 163"/>
          <p:cNvSpPr/>
          <p:nvPr/>
        </p:nvSpPr>
        <p:spPr bwMode="auto">
          <a:xfrm>
            <a:off x="2371827" y="509716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2670366" y="512138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圆角矩形 204"/>
          <p:cNvSpPr/>
          <p:nvPr/>
        </p:nvSpPr>
        <p:spPr bwMode="auto">
          <a:xfrm>
            <a:off x="1054659" y="545567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圆角矩形 205"/>
          <p:cNvSpPr/>
          <p:nvPr/>
        </p:nvSpPr>
        <p:spPr bwMode="auto">
          <a:xfrm>
            <a:off x="1906602" y="544915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圆角矩形 206"/>
          <p:cNvSpPr/>
          <p:nvPr/>
        </p:nvSpPr>
        <p:spPr bwMode="auto">
          <a:xfrm>
            <a:off x="2371827" y="545567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圆角矩形 207"/>
          <p:cNvSpPr/>
          <p:nvPr/>
        </p:nvSpPr>
        <p:spPr bwMode="auto">
          <a:xfrm>
            <a:off x="2670366" y="547990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圆角矩形 214"/>
          <p:cNvSpPr/>
          <p:nvPr/>
        </p:nvSpPr>
        <p:spPr bwMode="auto">
          <a:xfrm>
            <a:off x="1102283" y="1650771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圆角矩形 215"/>
          <p:cNvSpPr/>
          <p:nvPr/>
        </p:nvSpPr>
        <p:spPr bwMode="auto">
          <a:xfrm>
            <a:off x="1954226" y="1644255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圆角矩形 216"/>
          <p:cNvSpPr/>
          <p:nvPr/>
        </p:nvSpPr>
        <p:spPr bwMode="auto">
          <a:xfrm>
            <a:off x="2419451" y="1650771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圆角矩形 217"/>
          <p:cNvSpPr/>
          <p:nvPr/>
        </p:nvSpPr>
        <p:spPr bwMode="auto">
          <a:xfrm>
            <a:off x="1092641" y="1301544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圆角矩形 218"/>
          <p:cNvSpPr/>
          <p:nvPr/>
        </p:nvSpPr>
        <p:spPr bwMode="auto">
          <a:xfrm>
            <a:off x="2717990" y="1675000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圆角矩形 219"/>
          <p:cNvSpPr/>
          <p:nvPr/>
        </p:nvSpPr>
        <p:spPr bwMode="auto">
          <a:xfrm>
            <a:off x="1094009" y="200681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圆角矩形 220"/>
          <p:cNvSpPr/>
          <p:nvPr/>
        </p:nvSpPr>
        <p:spPr bwMode="auto">
          <a:xfrm>
            <a:off x="1945952" y="200029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圆角矩形 221"/>
          <p:cNvSpPr/>
          <p:nvPr/>
        </p:nvSpPr>
        <p:spPr bwMode="auto">
          <a:xfrm>
            <a:off x="2411177" y="200681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圆角矩形 222"/>
          <p:cNvSpPr/>
          <p:nvPr/>
        </p:nvSpPr>
        <p:spPr bwMode="auto">
          <a:xfrm>
            <a:off x="2709716" y="203104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圆角矩形 223"/>
          <p:cNvSpPr/>
          <p:nvPr/>
        </p:nvSpPr>
        <p:spPr bwMode="auto">
          <a:xfrm>
            <a:off x="1094009" y="2365324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1945952" y="2358808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2411177" y="2365324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圆角矩形 226"/>
          <p:cNvSpPr/>
          <p:nvPr/>
        </p:nvSpPr>
        <p:spPr bwMode="auto">
          <a:xfrm>
            <a:off x="2709716" y="2389553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圆角矩形 227"/>
          <p:cNvSpPr/>
          <p:nvPr/>
        </p:nvSpPr>
        <p:spPr bwMode="auto">
          <a:xfrm>
            <a:off x="1093476" y="322168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圆角矩形 228"/>
          <p:cNvSpPr/>
          <p:nvPr/>
        </p:nvSpPr>
        <p:spPr bwMode="auto">
          <a:xfrm>
            <a:off x="1945419" y="321516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圆角矩形 229"/>
          <p:cNvSpPr/>
          <p:nvPr/>
        </p:nvSpPr>
        <p:spPr bwMode="auto">
          <a:xfrm>
            <a:off x="2410644" y="322168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圆角矩形 230"/>
          <p:cNvSpPr/>
          <p:nvPr/>
        </p:nvSpPr>
        <p:spPr bwMode="auto">
          <a:xfrm>
            <a:off x="1083834" y="2872455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圆角矩形 231"/>
          <p:cNvSpPr/>
          <p:nvPr/>
        </p:nvSpPr>
        <p:spPr bwMode="auto">
          <a:xfrm>
            <a:off x="2709183" y="324591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圆角矩形 232"/>
          <p:cNvSpPr/>
          <p:nvPr/>
        </p:nvSpPr>
        <p:spPr bwMode="auto">
          <a:xfrm>
            <a:off x="1085202" y="3577723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圆角矩形 233"/>
          <p:cNvSpPr/>
          <p:nvPr/>
        </p:nvSpPr>
        <p:spPr bwMode="auto">
          <a:xfrm>
            <a:off x="1937145" y="3571207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圆角矩形 234"/>
          <p:cNvSpPr/>
          <p:nvPr/>
        </p:nvSpPr>
        <p:spPr bwMode="auto">
          <a:xfrm>
            <a:off x="2402370" y="3577723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圆角矩形 235"/>
          <p:cNvSpPr/>
          <p:nvPr/>
        </p:nvSpPr>
        <p:spPr bwMode="auto">
          <a:xfrm>
            <a:off x="2700909" y="3601952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圆角矩形 236"/>
          <p:cNvSpPr/>
          <p:nvPr/>
        </p:nvSpPr>
        <p:spPr bwMode="auto">
          <a:xfrm>
            <a:off x="1085202" y="393623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圆角矩形 237"/>
          <p:cNvSpPr/>
          <p:nvPr/>
        </p:nvSpPr>
        <p:spPr bwMode="auto">
          <a:xfrm>
            <a:off x="1937145" y="392971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圆角矩形 238"/>
          <p:cNvSpPr/>
          <p:nvPr/>
        </p:nvSpPr>
        <p:spPr bwMode="auto">
          <a:xfrm>
            <a:off x="2402370" y="393623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700909" y="396046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右箭头 240"/>
          <p:cNvSpPr/>
          <p:nvPr/>
        </p:nvSpPr>
        <p:spPr bwMode="auto">
          <a:xfrm>
            <a:off x="3688253" y="4365747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rPr>
              <a:t>预测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 bwMode="auto">
          <a:xfrm>
            <a:off x="2704223" y="1468959"/>
            <a:ext cx="534755" cy="1246763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4000509" y="1689995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15993" y="172390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15992" y="208394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15991" y="2443981"/>
            <a:ext cx="133119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样本数据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4852452" y="1683479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317677" y="1689995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 bwMode="auto">
          <a:xfrm>
            <a:off x="7140356" y="1596926"/>
            <a:ext cx="534755" cy="967978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35" name="圆角矩形 34"/>
          <p:cNvSpPr/>
          <p:nvPr/>
        </p:nvSpPr>
        <p:spPr bwMode="auto">
          <a:xfrm>
            <a:off x="3990867" y="1340768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15995" y="1340794"/>
            <a:ext cx="13311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原始样本集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4083984" y="3211881"/>
            <a:ext cx="751174" cy="272944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6" name="右箭头 5"/>
          <p:cNvSpPr/>
          <p:nvPr/>
        </p:nvSpPr>
        <p:spPr bwMode="auto">
          <a:xfrm>
            <a:off x="2051720" y="193717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9" name="右箭头 118"/>
          <p:cNvSpPr/>
          <p:nvPr/>
        </p:nvSpPr>
        <p:spPr bwMode="auto">
          <a:xfrm>
            <a:off x="3347864" y="1928961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0" name="右箭头 119"/>
          <p:cNvSpPr/>
          <p:nvPr/>
        </p:nvSpPr>
        <p:spPr bwMode="auto">
          <a:xfrm>
            <a:off x="6444208" y="1928960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1" name="右箭头 120"/>
          <p:cNvSpPr/>
          <p:nvPr/>
        </p:nvSpPr>
        <p:spPr bwMode="auto">
          <a:xfrm>
            <a:off x="134222" y="4237095"/>
            <a:ext cx="404968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2" name="右箭头 121"/>
          <p:cNvSpPr/>
          <p:nvPr/>
        </p:nvSpPr>
        <p:spPr bwMode="auto">
          <a:xfrm>
            <a:off x="7798685" y="1920303"/>
            <a:ext cx="499535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6" name="右箭头 125"/>
          <p:cNvSpPr/>
          <p:nvPr/>
        </p:nvSpPr>
        <p:spPr bwMode="auto">
          <a:xfrm>
            <a:off x="3018836" y="342900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训练</a:t>
            </a:r>
          </a:p>
        </p:txBody>
      </p:sp>
      <p:sp>
        <p:nvSpPr>
          <p:cNvPr id="127" name="右箭头 126"/>
          <p:cNvSpPr/>
          <p:nvPr/>
        </p:nvSpPr>
        <p:spPr bwMode="auto">
          <a:xfrm>
            <a:off x="3006780" y="4941168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预测</a:t>
            </a:r>
          </a:p>
        </p:txBody>
      </p:sp>
      <p:sp>
        <p:nvSpPr>
          <p:cNvPr id="128" name="右箭头 127"/>
          <p:cNvSpPr/>
          <p:nvPr/>
        </p:nvSpPr>
        <p:spPr bwMode="auto">
          <a:xfrm>
            <a:off x="4978555" y="4938860"/>
            <a:ext cx="933807" cy="7336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输出</a:t>
            </a:r>
          </a:p>
        </p:txBody>
      </p:sp>
      <p:sp>
        <p:nvSpPr>
          <p:cNvPr id="154" name="圆角矩形 153"/>
          <p:cNvSpPr/>
          <p:nvPr/>
        </p:nvSpPr>
        <p:spPr bwMode="auto">
          <a:xfrm>
            <a:off x="6058723" y="4503574"/>
            <a:ext cx="1036092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 bwMode="auto">
          <a:xfrm>
            <a:off x="7804066" y="4959828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156" name="右箭头 155"/>
          <p:cNvSpPr/>
          <p:nvPr/>
        </p:nvSpPr>
        <p:spPr bwMode="auto">
          <a:xfrm>
            <a:off x="7183802" y="5145079"/>
            <a:ext cx="491309" cy="32122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7" name="圆角矩形 156"/>
          <p:cNvSpPr/>
          <p:nvPr/>
        </p:nvSpPr>
        <p:spPr bwMode="auto">
          <a:xfrm>
            <a:off x="5616216" y="1714224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 bwMode="auto">
          <a:xfrm>
            <a:off x="3992235" y="2046036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圆角矩形 165"/>
          <p:cNvSpPr/>
          <p:nvPr/>
        </p:nvSpPr>
        <p:spPr bwMode="auto">
          <a:xfrm>
            <a:off x="4844178" y="2039520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 bwMode="auto">
          <a:xfrm>
            <a:off x="5309403" y="2046036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 bwMode="auto">
          <a:xfrm>
            <a:off x="5607942" y="2070265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 bwMode="auto">
          <a:xfrm>
            <a:off x="3992235" y="240454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圆角矩形 169"/>
          <p:cNvSpPr/>
          <p:nvPr/>
        </p:nvSpPr>
        <p:spPr bwMode="auto">
          <a:xfrm>
            <a:off x="4844178" y="239803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 bwMode="auto">
          <a:xfrm>
            <a:off x="5309403" y="240454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5607942" y="242877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615995" y="3346179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467938" y="3339663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933163" y="3346179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606353" y="2996952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2231702" y="3370408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圆角矩形 177"/>
          <p:cNvSpPr/>
          <p:nvPr/>
        </p:nvSpPr>
        <p:spPr bwMode="auto">
          <a:xfrm>
            <a:off x="607721" y="370222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圆角矩形 178"/>
          <p:cNvSpPr/>
          <p:nvPr/>
        </p:nvSpPr>
        <p:spPr bwMode="auto">
          <a:xfrm>
            <a:off x="1459664" y="369570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1924889" y="370222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2223428" y="372644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607721" y="4060732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459664" y="4054216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924889" y="4060732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圆角矩形 184"/>
          <p:cNvSpPr/>
          <p:nvPr/>
        </p:nvSpPr>
        <p:spPr bwMode="auto">
          <a:xfrm>
            <a:off x="2223428" y="4084961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圆角矩形 185"/>
          <p:cNvSpPr/>
          <p:nvPr/>
        </p:nvSpPr>
        <p:spPr bwMode="auto">
          <a:xfrm>
            <a:off x="595650" y="4858347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1447593" y="4851831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912818" y="4858347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圆角矩形 188"/>
          <p:cNvSpPr/>
          <p:nvPr/>
        </p:nvSpPr>
        <p:spPr bwMode="auto">
          <a:xfrm>
            <a:off x="586008" y="4509120"/>
            <a:ext cx="2258197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圆角矩形 189"/>
          <p:cNvSpPr/>
          <p:nvPr/>
        </p:nvSpPr>
        <p:spPr bwMode="auto">
          <a:xfrm>
            <a:off x="2211357" y="4882576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587376" y="5214388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1439319" y="5207872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圆角矩形 192"/>
          <p:cNvSpPr/>
          <p:nvPr/>
        </p:nvSpPr>
        <p:spPr bwMode="auto">
          <a:xfrm>
            <a:off x="1904544" y="5214388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圆角矩形 193"/>
          <p:cNvSpPr/>
          <p:nvPr/>
        </p:nvSpPr>
        <p:spPr bwMode="auto">
          <a:xfrm>
            <a:off x="2203083" y="5238617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587376" y="5572900"/>
            <a:ext cx="843669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圆角矩形 195"/>
          <p:cNvSpPr/>
          <p:nvPr/>
        </p:nvSpPr>
        <p:spPr bwMode="auto">
          <a:xfrm>
            <a:off x="1439319" y="5566384"/>
            <a:ext cx="433113" cy="374571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圆角矩形 196"/>
          <p:cNvSpPr/>
          <p:nvPr/>
        </p:nvSpPr>
        <p:spPr bwMode="auto">
          <a:xfrm>
            <a:off x="1904544" y="5572900"/>
            <a:ext cx="290265" cy="36474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2203083" y="5597129"/>
            <a:ext cx="632848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6074383" y="4882535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圆角矩形 199"/>
          <p:cNvSpPr/>
          <p:nvPr/>
        </p:nvSpPr>
        <p:spPr bwMode="auto">
          <a:xfrm>
            <a:off x="6066109" y="5238576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6066109" y="5597088"/>
            <a:ext cx="1020432" cy="34051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078745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机器学习实施过程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8357725" y="4959827"/>
            <a:ext cx="534755" cy="696337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</a:p>
        </p:txBody>
      </p:sp>
    </p:spTree>
    <p:extLst>
      <p:ext uri="{BB962C8B-B14F-4D97-AF65-F5344CB8AC3E}">
        <p14:creationId xmlns:p14="http://schemas.microsoft.com/office/powerpoint/2010/main" val="37907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319943"/>
            <a:ext cx="5112568" cy="5133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圆角矩形 5"/>
          <p:cNvSpPr/>
          <p:nvPr/>
        </p:nvSpPr>
        <p:spPr bwMode="auto">
          <a:xfrm>
            <a:off x="1276493" y="356020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6516216" y="3566374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276493" y="4068009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520933" y="4566917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融合方法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6539610" y="4064410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样本构造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276493" y="306896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6516216" y="3068960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276493" y="4557471"/>
            <a:ext cx="1229940" cy="374571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算法选择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060848"/>
            <a:ext cx="6928073" cy="3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1475656" y="3143207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优化算法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（变体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高级）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1475656" y="2439320"/>
            <a:ext cx="3024336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1475656" y="4245806"/>
            <a:ext cx="3024336" cy="987504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程序实践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（样本优化）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5302325" y="243932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容易理解的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算法逻辑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310943" y="3393440"/>
            <a:ext cx="2285393" cy="919401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核心的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数学原理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302325" y="4340756"/>
            <a:ext cx="2285393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306449" y="488562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主要应用方向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475656" y="1871441"/>
            <a:ext cx="3024336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学习内容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5310943" y="1844824"/>
            <a:ext cx="2285393" cy="510778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讲课要求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99214" y="607913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学习内容和讲课要求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302325" y="5430496"/>
            <a:ext cx="2264565" cy="510778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972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2339752" y="3294577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339752" y="2590690"/>
            <a:ext cx="4419519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2339752" y="3998465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学习资料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60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0596" y="2922097"/>
            <a:ext cx="5960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机器学习，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Mitchell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著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机械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工业出版社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机器学习实战，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Peter Harrington 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著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；人民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邮电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出版社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统计学完全教程，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活塞曼 著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科学出版社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267744" y="2276872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0596" y="4643844"/>
            <a:ext cx="390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Machine Learning by Andrew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Ng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2267744" y="3998619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线上课程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88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470596" y="5435932"/>
            <a:ext cx="342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http://archive.ics.uci.edu/ml/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267744" y="4790707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数据集下载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364501"/>
            <a:ext cx="6279431" cy="3230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45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996952"/>
            <a:ext cx="4382160" cy="210922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6001175" y="3456041"/>
            <a:ext cx="217122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ODPS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17946"/>
            <a:ext cx="1265368" cy="2039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20" y="3017946"/>
            <a:ext cx="1265368" cy="20398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592" y="3017946"/>
            <a:ext cx="1265368" cy="203988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811106" y="3458607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海量工业数据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403394" y="3455712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真实业务逻辑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476887" y="2296839"/>
            <a:ext cx="4419519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阿里巴巴大数据竞赛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3403393" y="4158720"/>
            <a:ext cx="245376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入围阿里星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001175" y="4158720"/>
            <a:ext cx="2171225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百万奖励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811107" y="4158720"/>
            <a:ext cx="2448270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线上实战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9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0491" y="4730242"/>
            <a:ext cx="6552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机器学习已经有了十分广泛的应用，例如：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 tooltip="数据挖掘"/>
              </a:rPr>
              <a:t>数据挖掘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4" tooltip="计算机视觉"/>
              </a:rPr>
              <a:t>计算机视觉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5" tooltip="自然语言处理"/>
              </a:rPr>
              <a:t>自然语言处理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6" tooltip="生物特征识别"/>
              </a:rPr>
              <a:t>生物特征识别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7" tooltip="搜索引擎"/>
              </a:rPr>
              <a:t>搜索引擎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8" tooltip="诊断"/>
              </a:rPr>
              <a:t>医学诊断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、检测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9" tooltip="信用卡欺诈（页面不存在）"/>
              </a:rPr>
              <a:t>信用卡欺诈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0" tooltip="证券市场"/>
              </a:rPr>
              <a:t>证券市场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1" tooltip="DNA序列"/>
              </a:rPr>
              <a:t>DNA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1" tooltip="DNA序列"/>
              </a:rPr>
              <a:t>序列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测序、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2" tooltip="语音识别"/>
              </a:rPr>
              <a:t>语音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3" tooltip="手写识别"/>
              </a:rPr>
              <a:t>手写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识别、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4" tooltip="战略游戏"/>
              </a:rPr>
              <a:t>战略游戏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15" tooltip="机器人"/>
              </a:rPr>
              <a:t>机器人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运用。</a:t>
            </a:r>
          </a:p>
          <a:p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6"/>
          <a:srcRect t="1397"/>
          <a:stretch/>
        </p:blipFill>
        <p:spPr>
          <a:xfrm>
            <a:off x="323528" y="2035434"/>
            <a:ext cx="2781059" cy="2195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7"/>
          <a:srcRect l="1797" t="2193" r="1"/>
          <a:stretch/>
        </p:blipFill>
        <p:spPr>
          <a:xfrm>
            <a:off x="6060639" y="2028380"/>
            <a:ext cx="2814626" cy="21938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5135" y="2035434"/>
            <a:ext cx="2457542" cy="2195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机器学习：应用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55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39552" y="3287305"/>
            <a:ext cx="8147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spc="50" dirty="0" smtClean="0">
                <a:ln w="11430"/>
                <a:solidFill>
                  <a:srgbClr val="F47916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微软雅黑" pitchFamily="34" charset="-122"/>
              </a:rPr>
              <a:t>享技术，聚朋友</a:t>
            </a:r>
            <a:endParaRPr lang="zh-CN" altLang="en-US" sz="6600" b="1" spc="50" dirty="0">
              <a:ln w="11430"/>
              <a:solidFill>
                <a:srgbClr val="F47916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4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258279" y="607913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机器学习：应用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54" y="1340768"/>
            <a:ext cx="3957770" cy="2242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57" y="1474943"/>
            <a:ext cx="3211792" cy="2107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57" y="3700437"/>
            <a:ext cx="2350901" cy="23267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34" y="3700437"/>
            <a:ext cx="1628775" cy="1609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344" y="3700437"/>
            <a:ext cx="2620246" cy="1609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74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 bwMode="auto">
          <a:xfrm>
            <a:off x="226474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监督学习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4584193" y="3122322"/>
            <a:ext cx="20882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71293" y="2204864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2249273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18" name="圆角矩形 17"/>
          <p:cNvSpPr/>
          <p:nvPr/>
        </p:nvSpPr>
        <p:spPr bwMode="auto">
          <a:xfrm>
            <a:off x="3338319" y="4031239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593038" y="4031238"/>
            <a:ext cx="1048674" cy="408623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675578" y="4031238"/>
            <a:ext cx="1048674" cy="71508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肘形连接符 2"/>
          <p:cNvCxnSpPr>
            <a:stCxn id="16" idx="2"/>
            <a:endCxn id="27" idx="0"/>
          </p:cNvCxnSpPr>
          <p:nvPr/>
        </p:nvCxnSpPr>
        <p:spPr bwMode="auto">
          <a:xfrm rot="5400000">
            <a:off x="3750859" y="2341748"/>
            <a:ext cx="338576" cy="122257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2"/>
            <a:endCxn id="8" idx="0"/>
          </p:cNvCxnSpPr>
          <p:nvPr/>
        </p:nvCxnSpPr>
        <p:spPr bwMode="auto">
          <a:xfrm rot="16200000" flipH="1">
            <a:off x="4910583" y="2404595"/>
            <a:ext cx="338576" cy="10968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8" idx="2"/>
            <a:endCxn id="21" idx="0"/>
          </p:cNvCxnSpPr>
          <p:nvPr/>
        </p:nvCxnSpPr>
        <p:spPr bwMode="auto">
          <a:xfrm rot="5400000">
            <a:off x="5207826" y="3610754"/>
            <a:ext cx="330034" cy="51093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8" idx="2"/>
            <a:endCxn id="22" idx="0"/>
          </p:cNvCxnSpPr>
          <p:nvPr/>
        </p:nvCxnSpPr>
        <p:spPr bwMode="auto">
          <a:xfrm rot="16200000" flipH="1">
            <a:off x="5749095" y="3580418"/>
            <a:ext cx="330034" cy="57160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7" idx="2"/>
            <a:endCxn id="17" idx="0"/>
          </p:cNvCxnSpPr>
          <p:nvPr/>
        </p:nvCxnSpPr>
        <p:spPr bwMode="auto">
          <a:xfrm rot="5400000">
            <a:off x="2876218" y="3598596"/>
            <a:ext cx="330035" cy="53525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7" idx="2"/>
            <a:endCxn id="18" idx="0"/>
          </p:cNvCxnSpPr>
          <p:nvPr/>
        </p:nvCxnSpPr>
        <p:spPr bwMode="auto">
          <a:xfrm rot="16200000" flipH="1">
            <a:off x="3420741" y="3589323"/>
            <a:ext cx="330035" cy="5537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078741" y="60791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机器学习算法分类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3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708" y="1844824"/>
            <a:ext cx="2135260" cy="1852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814428"/>
            <a:ext cx="2054926" cy="1877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8708" y="3834710"/>
            <a:ext cx="2135260" cy="18195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3824067"/>
            <a:ext cx="2054927" cy="1830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文本框 23"/>
          <p:cNvSpPr txBox="1"/>
          <p:nvPr/>
        </p:nvSpPr>
        <p:spPr>
          <a:xfrm>
            <a:off x="2540131" y="60791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监督学习算法：统计分类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9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540133" y="607913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监督学习算法：回归分析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33" y="2091195"/>
            <a:ext cx="4733925" cy="3114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27" y="2060848"/>
            <a:ext cx="4563033" cy="31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 bwMode="auto">
          <a:xfrm>
            <a:off x="5797962" y="3192211"/>
            <a:ext cx="2520280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监督学习算法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701618" y="25684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992827" y="2568426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肘形连接符 27"/>
          <p:cNvCxnSpPr>
            <a:stCxn id="24" idx="3"/>
            <a:endCxn id="22" idx="1"/>
          </p:cNvCxnSpPr>
          <p:nvPr/>
        </p:nvCxnSpPr>
        <p:spPr bwMode="auto">
          <a:xfrm>
            <a:off x="5221897" y="2857867"/>
            <a:ext cx="576065" cy="62378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827584" y="1844824"/>
            <a:ext cx="4392488" cy="578882"/>
          </a:xfrm>
          <a:prstGeom prst="roundRect">
            <a:avLst/>
          </a:prstGeom>
          <a:solidFill>
            <a:srgbClr val="FF5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>
            <a:stCxn id="23" idx="3"/>
            <a:endCxn id="24" idx="1"/>
          </p:cNvCxnSpPr>
          <p:nvPr/>
        </p:nvCxnSpPr>
        <p:spPr bwMode="auto">
          <a:xfrm>
            <a:off x="3925751" y="2857867"/>
            <a:ext cx="670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 bwMode="auto">
          <a:xfrm>
            <a:off x="2701618" y="3186231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3992827" y="3193301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stCxn id="45" idx="3"/>
            <a:endCxn id="46" idx="1"/>
          </p:cNvCxnSpPr>
          <p:nvPr/>
        </p:nvCxnSpPr>
        <p:spPr bwMode="auto">
          <a:xfrm>
            <a:off x="3925751" y="3475672"/>
            <a:ext cx="67076" cy="707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stCxn id="46" idx="3"/>
            <a:endCxn id="22" idx="1"/>
          </p:cNvCxnSpPr>
          <p:nvPr/>
        </p:nvCxnSpPr>
        <p:spPr bwMode="auto">
          <a:xfrm flipV="1">
            <a:off x="5221897" y="3481652"/>
            <a:ext cx="576065" cy="1090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 bwMode="auto">
          <a:xfrm>
            <a:off x="2699793" y="3810015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3993082" y="3810015"/>
            <a:ext cx="1229070" cy="578882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>
            <a:stCxn id="52" idx="3"/>
            <a:endCxn id="53" idx="1"/>
          </p:cNvCxnSpPr>
          <p:nvPr/>
        </p:nvCxnSpPr>
        <p:spPr bwMode="auto">
          <a:xfrm>
            <a:off x="3923926" y="4099456"/>
            <a:ext cx="6915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53" idx="3"/>
            <a:endCxn id="22" idx="1"/>
          </p:cNvCxnSpPr>
          <p:nvPr/>
        </p:nvCxnSpPr>
        <p:spPr bwMode="auto">
          <a:xfrm flipV="1">
            <a:off x="5222152" y="3481652"/>
            <a:ext cx="575810" cy="61780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 bwMode="auto">
          <a:xfrm>
            <a:off x="827584" y="2568426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827584" y="3211672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 bwMode="auto">
          <a:xfrm>
            <a:off x="827583" y="3854918"/>
            <a:ext cx="1224133" cy="57888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996445" y="25666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4" name="文本框 63"/>
          <p:cNvSpPr txBox="1"/>
          <p:nvPr/>
        </p:nvSpPr>
        <p:spPr>
          <a:xfrm>
            <a:off x="1976558" y="31933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1974388" y="380736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468795" y="6079138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监督学习算法：训练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60487"/>
              </p:ext>
            </p:extLst>
          </p:nvPr>
        </p:nvGraphicFramePr>
        <p:xfrm>
          <a:off x="1187624" y="4581128"/>
          <a:ext cx="3810000" cy="124968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952500"/>
              </a:tblGrid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身高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发长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抽烟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性别</a:t>
                      </a:r>
                      <a:endParaRPr lang="zh-CN" altLang="en-US" dirty="0">
                        <a:solidFill>
                          <a:srgbClr val="333333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1.88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1.4cm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是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男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1.66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15.3cm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5621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1.78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>
                          <a:solidFill>
                            <a:srgbClr val="333333"/>
                          </a:solidFill>
                          <a:effectLst/>
                        </a:rPr>
                        <a:t>22.6cm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否</a:t>
                      </a:r>
                      <a:endParaRPr lang="en-US" altLang="zh-CN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solidFill>
                            <a:srgbClr val="333333"/>
                          </a:solidFill>
                          <a:effectLst/>
                        </a:rPr>
                        <a:t>女</a:t>
                      </a:r>
                      <a:endParaRPr lang="en-US" altLang="zh-CN" dirty="0" smtClean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Pages>0</Pages>
  <Words>1289</Words>
  <Characters>0</Characters>
  <Application>Microsoft Office PowerPoint</Application>
  <DocSecurity>0</DocSecurity>
  <PresentationFormat>全屏显示(4:3)</PresentationFormat>
  <Lines>0</Lines>
  <Paragraphs>721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宋体</vt:lpstr>
      <vt:lpstr>微软雅黑</vt:lpstr>
      <vt:lpstr>微软雅黑 Light</vt:lpstr>
      <vt:lpstr>Arial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JZC</dc:creator>
  <cp:lastModifiedBy>jiao</cp:lastModifiedBy>
  <cp:revision>189</cp:revision>
  <dcterms:created xsi:type="dcterms:W3CDTF">2012-10-30T15:16:45Z</dcterms:created>
  <dcterms:modified xsi:type="dcterms:W3CDTF">2016-01-25T08:14:57Z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2052-8.1.0.3363</vt:lpwstr>
  </property>
</Properties>
</file>